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02" r:id="rId8"/>
    <p:sldId id="306" r:id="rId9"/>
    <p:sldId id="305" r:id="rId10"/>
    <p:sldId id="310" r:id="rId11"/>
    <p:sldId id="311" r:id="rId12"/>
    <p:sldId id="304" r:id="rId13"/>
    <p:sldId id="308" r:id="rId14"/>
    <p:sldId id="312" r:id="rId15"/>
    <p:sldId id="307" r:id="rId16"/>
    <p:sldId id="303" r:id="rId17"/>
    <p:sldId id="30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80"/>
    <a:srgbClr val="F1A569"/>
    <a:srgbClr val="FCEFA6"/>
    <a:srgbClr val="FE0203"/>
    <a:srgbClr val="389B2C"/>
    <a:srgbClr val="C8435D"/>
    <a:srgbClr val="F3A46A"/>
    <a:srgbClr val="F8FCC2"/>
    <a:srgbClr val="90F2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>
        <p:scale>
          <a:sx n="75" d="100"/>
          <a:sy n="75" d="100"/>
        </p:scale>
        <p:origin x="974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7/26/2020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7/26/2020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7/26/2020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7/26/2020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7/26/2020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omelesshub.ca/blog/what-are-statistics-homelessness-and-mental-health-toronto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hyperlink" Target="https://www.fredvictor.org/facts-about-homelessness-in-toronto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raw.githubusercontent.com/adamw523/toronto-geojson/master/simple.geojson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open.toronto.ca/dataset/neighbourhood-profiles/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jpeg"/><Relationship Id="rId5" Type="http://schemas.openxmlformats.org/officeDocument/2006/relationships/hyperlink" Target="https://mygeodata.cloud/converter/shp-to-csv" TargetMode="External"/><Relationship Id="rId4" Type="http://schemas.openxmlformats.org/officeDocument/2006/relationships/hyperlink" Target="https://open.toronto.ca/dataset/hostel-services-homeless-shelter-locations/" TargetMode="Externa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7FFCDB6-8BC4-4B65-91F8-828CCA0DB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" y="-12683"/>
            <a:ext cx="121854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8004" y="1342073"/>
            <a:ext cx="3425117" cy="2901690"/>
          </a:xfrm>
        </p:spPr>
        <p:txBody>
          <a:bodyPr anchor="b"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Potential Venues for Homeless Shelters in the City of Toronto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Capstone project by Yael Valdez </a:t>
            </a:r>
            <a:r>
              <a:rPr lang="en-US" sz="1600" dirty="0" err="1"/>
              <a:t>navarro</a:t>
            </a: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B8A4F-2CF2-4FE9-85F0-E4AD0A894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difference between the clusters?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9BF69D-46F2-4DB3-9129-FD4593DD0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Let’s look at incomes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227BF1D1-5F34-456B-A274-F59E354CA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545" y="-73025"/>
            <a:ext cx="376237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0843EFA8-D59E-4550-A96E-5C3E1DAFB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921" y="-73025"/>
            <a:ext cx="376237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BB265B1-7DBC-4C51-92DB-8BDA2446E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544" y="2162175"/>
            <a:ext cx="376237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1469E62D-0448-4A28-B333-4ABCA1B74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2162175"/>
            <a:ext cx="376237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C7A863C4-F4EC-40FD-A87B-DED853212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544" y="4375277"/>
            <a:ext cx="376237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5E6E865C-57F5-413F-8546-6B621E2FC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329" y="4375277"/>
            <a:ext cx="376237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217E29-06BF-4F0A-BC5A-E2A02D55575D}"/>
              </a:ext>
            </a:extLst>
          </p:cNvPr>
          <p:cNvSpPr/>
          <p:nvPr/>
        </p:nvSpPr>
        <p:spPr>
          <a:xfrm>
            <a:off x="733837" y="3463891"/>
            <a:ext cx="270804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Blue – </a:t>
            </a:r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Cluster 1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EDDBA6-95B6-4918-AD18-8B2A90DA439E}"/>
              </a:ext>
            </a:extLst>
          </p:cNvPr>
          <p:cNvSpPr/>
          <p:nvPr/>
        </p:nvSpPr>
        <p:spPr>
          <a:xfrm>
            <a:off x="733837" y="3934113"/>
            <a:ext cx="290842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Orange - </a:t>
            </a:r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Cluster 2</a:t>
            </a:r>
            <a:endParaRPr lang="en-US" sz="28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5F48B5-9BE2-455C-B8F6-4DDF8392E270}"/>
              </a:ext>
            </a:extLst>
          </p:cNvPr>
          <p:cNvSpPr/>
          <p:nvPr/>
        </p:nvSpPr>
        <p:spPr>
          <a:xfrm>
            <a:off x="733835" y="4404335"/>
            <a:ext cx="282667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Green - </a:t>
            </a:r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Cluster 3</a:t>
            </a:r>
            <a:r>
              <a:rPr lang="en-US" sz="28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E78002-00B2-4FC3-A804-1C620BB53761}"/>
              </a:ext>
            </a:extLst>
          </p:cNvPr>
          <p:cNvSpPr/>
          <p:nvPr/>
        </p:nvSpPr>
        <p:spPr>
          <a:xfrm>
            <a:off x="152160" y="5100449"/>
            <a:ext cx="45333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 overview: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Cluster 1</a:t>
            </a:r>
            <a:r>
              <a:rPr lang="en-US" dirty="0">
                <a:solidFill>
                  <a:schemeClr val="bg1"/>
                </a:solidFill>
              </a:rPr>
              <a:t> ~ low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Cluster 2</a:t>
            </a:r>
            <a:r>
              <a:rPr lang="en-US" dirty="0">
                <a:solidFill>
                  <a:schemeClr val="bg1"/>
                </a:solidFill>
              </a:rPr>
              <a:t> ~ mid income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Cluster 3</a:t>
            </a:r>
            <a:r>
              <a:rPr lang="en-US" dirty="0">
                <a:solidFill>
                  <a:schemeClr val="bg1"/>
                </a:solidFill>
              </a:rPr>
              <a:t> ~ high income</a:t>
            </a:r>
          </a:p>
        </p:txBody>
      </p:sp>
    </p:spTree>
    <p:extLst>
      <p:ext uri="{BB962C8B-B14F-4D97-AF65-F5344CB8AC3E}">
        <p14:creationId xmlns:p14="http://schemas.microsoft.com/office/powerpoint/2010/main" val="1711506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B8A4F-2CF2-4FE9-85F0-E4AD0A894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5" y="174031"/>
            <a:ext cx="3517567" cy="2093975"/>
          </a:xfrm>
        </p:spPr>
        <p:txBody>
          <a:bodyPr/>
          <a:lstStyle/>
          <a:p>
            <a:r>
              <a:rPr lang="en-US" dirty="0"/>
              <a:t>What is the difference between the clusters?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9BF69D-46F2-4DB3-9129-FD4593DD0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569" y="2268006"/>
            <a:ext cx="3517567" cy="3064505"/>
          </a:xfrm>
        </p:spPr>
        <p:txBody>
          <a:bodyPr/>
          <a:lstStyle/>
          <a:p>
            <a:r>
              <a:rPr lang="en-US" dirty="0"/>
              <a:t>And now we check </a:t>
            </a:r>
            <a:r>
              <a:rPr lang="en-US" dirty="0" err="1"/>
              <a:t>labour</a:t>
            </a:r>
            <a:r>
              <a:rPr lang="en-US" dirty="0"/>
              <a:t> statistics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685191-5B06-47FD-8A49-B1E324DDA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034" y="0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315414A-E741-4318-82E3-77E15BBB9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755" y="3411009"/>
            <a:ext cx="376237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C8AF344-AFBD-461E-8FD6-E4FDF67B7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118" y="25400"/>
            <a:ext cx="376237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1702C9-8F9E-4F91-8474-19B5675FE0E7}"/>
              </a:ext>
            </a:extLst>
          </p:cNvPr>
          <p:cNvSpPr/>
          <p:nvPr/>
        </p:nvSpPr>
        <p:spPr>
          <a:xfrm>
            <a:off x="794797" y="2884152"/>
            <a:ext cx="270804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Blue – </a:t>
            </a:r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Cluster 1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47E4FB-0585-4D8B-BA99-C73F02F90E20}"/>
              </a:ext>
            </a:extLst>
          </p:cNvPr>
          <p:cNvSpPr/>
          <p:nvPr/>
        </p:nvSpPr>
        <p:spPr>
          <a:xfrm>
            <a:off x="794797" y="3336923"/>
            <a:ext cx="290842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Orange - </a:t>
            </a:r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Cluster 2</a:t>
            </a:r>
            <a:endParaRPr lang="en-US" sz="28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E5E08-0E97-4D88-B54F-BD1DD4FA2FE6}"/>
              </a:ext>
            </a:extLst>
          </p:cNvPr>
          <p:cNvSpPr/>
          <p:nvPr/>
        </p:nvSpPr>
        <p:spPr>
          <a:xfrm>
            <a:off x="794797" y="3761225"/>
            <a:ext cx="282667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Green - </a:t>
            </a:r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Cluster 3</a:t>
            </a:r>
            <a:r>
              <a:rPr lang="en-US" sz="28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804D931-E82E-4397-A00D-794810969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105" y="2533650"/>
            <a:ext cx="36766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2DBE19-70B5-4299-9EB9-BAE04B894978}"/>
              </a:ext>
            </a:extLst>
          </p:cNvPr>
          <p:cNvSpPr/>
          <p:nvPr/>
        </p:nvSpPr>
        <p:spPr>
          <a:xfrm>
            <a:off x="191650" y="4219117"/>
            <a:ext cx="453338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 overview: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Cluster 1</a:t>
            </a:r>
            <a:r>
              <a:rPr lang="en-US" dirty="0">
                <a:solidFill>
                  <a:schemeClr val="bg1"/>
                </a:solidFill>
              </a:rPr>
              <a:t> ~ high unemployment, high prevalence of young people with low income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Cluster 2</a:t>
            </a:r>
            <a:r>
              <a:rPr lang="en-US" dirty="0">
                <a:solidFill>
                  <a:schemeClr val="bg1"/>
                </a:solidFill>
              </a:rPr>
              <a:t> ~ unemployment ≈ Cluster 3, medium prevalence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Cluster 3</a:t>
            </a:r>
            <a:r>
              <a:rPr lang="en-US" dirty="0">
                <a:solidFill>
                  <a:schemeClr val="bg1"/>
                </a:solidFill>
              </a:rPr>
              <a:t> ~ unemployment ≈ Cluster 2, very low prevalence of low income</a:t>
            </a:r>
          </a:p>
        </p:txBody>
      </p:sp>
    </p:spTree>
    <p:extLst>
      <p:ext uri="{BB962C8B-B14F-4D97-AF65-F5344CB8AC3E}">
        <p14:creationId xmlns:p14="http://schemas.microsoft.com/office/powerpoint/2010/main" val="1989969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27B2-5A07-4B70-9319-1D02D6FFE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clusters and public transit stations agglomerate?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2E94F-1962-45E6-B4CA-2F238205E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Foursquare returns several public stations, a better alternative would be to directly obtain a dataset with the full stations.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105E1F-82D6-473E-95BB-6487C12AC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68" t="19417" r="8181" b="20259"/>
          <a:stretch/>
        </p:blipFill>
        <p:spPr>
          <a:xfrm>
            <a:off x="4651898" y="0"/>
            <a:ext cx="7540102" cy="3939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F152F8-8F67-4B81-8545-CDF48C3F1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5" t="32362" r="25234" b="13800"/>
          <a:stretch/>
        </p:blipFill>
        <p:spPr>
          <a:xfrm>
            <a:off x="4651234" y="3712464"/>
            <a:ext cx="7540766" cy="31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6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3254-01F1-4E4C-BC98-FAAE04FCA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05" y="430783"/>
            <a:ext cx="3517567" cy="2093975"/>
          </a:xfrm>
        </p:spPr>
        <p:txBody>
          <a:bodyPr/>
          <a:lstStyle/>
          <a:p>
            <a:r>
              <a:rPr lang="en-US" dirty="0"/>
              <a:t>Where should a new venue be located?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D483B2-7E87-47DC-A6DA-3A6616524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6905" y="3185290"/>
            <a:ext cx="3517567" cy="3064505"/>
          </a:xfrm>
        </p:spPr>
        <p:txBody>
          <a:bodyPr/>
          <a:lstStyle/>
          <a:p>
            <a:r>
              <a:rPr lang="en-US" dirty="0">
                <a:solidFill>
                  <a:srgbClr val="FE0203"/>
                </a:solidFill>
              </a:rPr>
              <a:t>New venues –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5 new venues located in </a:t>
            </a:r>
            <a:r>
              <a:rPr lang="en-US" dirty="0">
                <a:solidFill>
                  <a:srgbClr val="FCEFA6"/>
                </a:solidFill>
              </a:rPr>
              <a:t>clusters 0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>
                <a:solidFill>
                  <a:srgbClr val="F1A569"/>
                </a:solidFill>
              </a:rPr>
              <a:t>cluster 1</a:t>
            </a:r>
            <a:r>
              <a:rPr lang="en-US" dirty="0">
                <a:solidFill>
                  <a:schemeClr val="bg1"/>
                </a:solidFill>
              </a:rPr>
              <a:t>, located close to </a:t>
            </a:r>
            <a:r>
              <a:rPr lang="en-US" dirty="0">
                <a:solidFill>
                  <a:srgbClr val="800080"/>
                </a:solidFill>
              </a:rPr>
              <a:t>public transit </a:t>
            </a:r>
            <a:r>
              <a:rPr lang="en-US" dirty="0">
                <a:solidFill>
                  <a:schemeClr val="bg1"/>
                </a:solidFill>
              </a:rPr>
              <a:t>stations agglomerations.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860431-F6DA-4B3B-83DE-3831B2E42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76" t="25186" r="38082" b="5331"/>
          <a:stretch/>
        </p:blipFill>
        <p:spPr>
          <a:xfrm>
            <a:off x="3972560" y="0"/>
            <a:ext cx="8219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11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58889D08-854C-4B7A-89F7-13F9E7C1AB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525"/>
          <a:stretch/>
        </p:blipFill>
        <p:spPr bwMode="auto">
          <a:xfrm>
            <a:off x="0" y="0"/>
            <a:ext cx="12185454" cy="462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911236D-31E0-458C-AD15-44147D7C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29" y="4713158"/>
            <a:ext cx="10113645" cy="743682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FFB2C18-5A63-4C32-A662-CBEC31539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3038" y="4754726"/>
            <a:ext cx="9002416" cy="2230594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New venues were recommended based on the obtained clusters and closeness to public transit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Features which are highly correlated could be eliminated to improve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 indicator for income inequality could be calculated to improve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76832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An overlooked problem..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1753723"/>
              </p:ext>
            </p:extLst>
          </p:nvPr>
        </p:nvGraphicFramePr>
        <p:xfrm>
          <a:off x="751642" y="4090072"/>
          <a:ext cx="10688715" cy="2280644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137743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13774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137743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137743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  <a:gridCol w="2137743">
                  <a:extLst>
                    <a:ext uri="{9D8B030D-6E8A-4147-A177-3AD203B41FA5}">
                      <a16:colId xmlns:a16="http://schemas.microsoft.com/office/drawing/2014/main" val="2937506536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r>
                        <a:rPr lang="en-US" sz="2000" b="0" cap="all" spc="150" dirty="0">
                          <a:solidFill>
                            <a:schemeClr val="lt1"/>
                          </a:solidFill>
                        </a:rPr>
                        <a:t>Depression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cap="all" spc="150" dirty="0">
                          <a:solidFill>
                            <a:schemeClr val="lt1"/>
                          </a:solidFill>
                        </a:rPr>
                        <a:t>Drug-use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cap="all" spc="150" dirty="0">
                          <a:solidFill>
                            <a:schemeClr val="lt1"/>
                          </a:solidFill>
                        </a:rPr>
                        <a:t>Abusive-situations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cap="all" spc="150" dirty="0">
                          <a:solidFill>
                            <a:schemeClr val="lt1"/>
                          </a:solidFill>
                        </a:rPr>
                        <a:t>Mental-illness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cap="all" spc="150" dirty="0">
                          <a:solidFill>
                            <a:schemeClr val="lt1"/>
                          </a:solidFill>
                        </a:rPr>
                        <a:t>crowded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26% had been hospitalized with an average of 5 times for an emotional or mental health problem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21% indicated that they were receiving help on drug treatment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43% of respondents indicated that addressing their health needs was important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35% of respondents had been diagnosed with at least one mental health condition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Toronto’s shelters operate at 98% capacity every day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24DB7E0-BC8E-4772-9EA9-5014E6965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7" t="7233" r="12222"/>
          <a:stretch/>
        </p:blipFill>
        <p:spPr bwMode="auto">
          <a:xfrm>
            <a:off x="751642" y="1989921"/>
            <a:ext cx="2125314" cy="212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9D2C1E3C-282B-417C-B5DB-D022334BB8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4" t="18692" r="6200"/>
          <a:stretch/>
        </p:blipFill>
        <p:spPr bwMode="auto">
          <a:xfrm>
            <a:off x="2876957" y="1989921"/>
            <a:ext cx="2125314" cy="212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1F89F09E-0F34-4AE6-AC54-5114EA3493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2" r="26486"/>
          <a:stretch/>
        </p:blipFill>
        <p:spPr bwMode="auto">
          <a:xfrm>
            <a:off x="5002271" y="2001947"/>
            <a:ext cx="2137483" cy="211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hizophrenia - a long-term mental disorder of a type involving a ...">
            <a:extLst>
              <a:ext uri="{FF2B5EF4-FFF2-40B4-BE49-F238E27FC236}">
                <a16:creationId xmlns:a16="http://schemas.microsoft.com/office/drawing/2014/main" id="{C56A8E17-377F-429D-A45C-0311603F3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r="11529"/>
          <a:stretch/>
        </p:blipFill>
        <p:spPr bwMode="auto">
          <a:xfrm>
            <a:off x="7139754" y="2001947"/>
            <a:ext cx="2132418" cy="211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AAE0814E-E5E2-4C8A-AA63-81DD6D2EF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9" r="12449"/>
          <a:stretch/>
        </p:blipFill>
        <p:spPr bwMode="auto">
          <a:xfrm>
            <a:off x="9265068" y="2001947"/>
            <a:ext cx="2175289" cy="209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276219-8FE0-405E-8E5B-656B0417A11E}"/>
              </a:ext>
            </a:extLst>
          </p:cNvPr>
          <p:cNvSpPr txBox="1"/>
          <p:nvPr/>
        </p:nvSpPr>
        <p:spPr>
          <a:xfrm>
            <a:off x="742764" y="6391656"/>
            <a:ext cx="1044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8"/>
              </a:rPr>
              <a:t>1: https://www.homelesshub.ca/blog/what-are-statistics-homelessness-and-mental-health-toronto</a:t>
            </a:r>
            <a:endParaRPr lang="en-US" sz="1200" dirty="0">
              <a:hlinkClick r:id="rId9"/>
            </a:endParaRPr>
          </a:p>
          <a:p>
            <a:r>
              <a:rPr lang="en-US" sz="1200" dirty="0">
                <a:hlinkClick r:id="rId9"/>
              </a:rPr>
              <a:t>2: https://www.fredvictor.org/facts-about-homelessness-in-toronto/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72EE-18C9-4372-BEA8-071A2C008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Opening new shelters is of value to this marginalized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6E99D-740F-494D-A434-0BB219C59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Problem: </a:t>
            </a:r>
            <a:r>
              <a:rPr lang="en-US" dirty="0"/>
              <a:t>Considering the points shown, it is of interest for charities, non-profit organizations and the city of Toronto to fund new homeless shelters. The question is, where?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For this project, selection is based upon different criteria, such as: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Accessibility: </a:t>
            </a:r>
            <a:r>
              <a:rPr lang="en-US" dirty="0"/>
              <a:t>The ideal venue should be close to public transport, train stations or bus stops.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Socio-economic</a:t>
            </a:r>
            <a:r>
              <a:rPr lang="en-US" dirty="0"/>
              <a:t>: It has been shown that low income areas are hot-spots for homelessness, specially with increasingly prohibitive rent costs.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Geographic: </a:t>
            </a:r>
            <a:r>
              <a:rPr lang="en-US" dirty="0"/>
              <a:t>Identify “trends” in neighborhoods which have high prevalence of homelessness. </a:t>
            </a:r>
            <a:endParaRPr lang="en-US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Goal: </a:t>
            </a:r>
            <a:r>
              <a:rPr lang="en-US" dirty="0"/>
              <a:t>Provide a venue location, pinpointing general latitude, longitude and </a:t>
            </a:r>
            <a:r>
              <a:rPr lang="en-US" dirty="0" err="1"/>
              <a:t>neighbourhood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59111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6ECD1-799D-486A-83E3-42F668AC6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16" y="-594551"/>
            <a:ext cx="3517567" cy="2093975"/>
          </a:xfrm>
        </p:spPr>
        <p:txBody>
          <a:bodyPr>
            <a:normAutofit/>
          </a:bodyPr>
          <a:lstStyle/>
          <a:p>
            <a:r>
              <a:rPr lang="en-US" sz="4800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DCB95-C40C-4F99-AD91-A8078A648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Socio-Economic:</a:t>
            </a:r>
          </a:p>
          <a:p>
            <a:pPr lvl="1"/>
            <a:r>
              <a:rPr lang="en-US" dirty="0">
                <a:hlinkClick r:id="rId2"/>
              </a:rPr>
              <a:t>Neighbourhood profiles </a:t>
            </a:r>
            <a:r>
              <a:rPr lang="en-US" dirty="0"/>
              <a:t>from Toronto Open Data initiative (TOD) –Features pertaining only to economic indicators selected</a:t>
            </a:r>
          </a:p>
          <a:p>
            <a:pPr lvl="2"/>
            <a:r>
              <a:rPr lang="en-US" i="1" dirty="0"/>
              <a:t>Original size:</a:t>
            </a:r>
            <a:r>
              <a:rPr lang="en-US" dirty="0"/>
              <a:t> 146 cols x 946 rows</a:t>
            </a:r>
          </a:p>
          <a:p>
            <a:pPr lvl="2"/>
            <a:r>
              <a:rPr lang="en-US" i="1" dirty="0"/>
              <a:t>Reduced size: </a:t>
            </a:r>
            <a:r>
              <a:rPr lang="en-US" dirty="0"/>
              <a:t>25 cols x 140 rows</a:t>
            </a:r>
          </a:p>
          <a:p>
            <a:pPr lvl="2"/>
            <a:endParaRPr lang="en-US" dirty="0"/>
          </a:p>
          <a:p>
            <a:r>
              <a:rPr lang="en-US" b="1" dirty="0"/>
              <a:t>Geographic:</a:t>
            </a:r>
          </a:p>
          <a:p>
            <a:pPr lvl="1"/>
            <a:r>
              <a:rPr lang="en-US" dirty="0">
                <a:hlinkClick r:id="rId3"/>
              </a:rPr>
              <a:t>Toronto </a:t>
            </a:r>
            <a:r>
              <a:rPr lang="en-US" dirty="0" err="1">
                <a:hlinkClick r:id="rId3"/>
              </a:rPr>
              <a:t>geojson</a:t>
            </a:r>
            <a:r>
              <a:rPr lang="en-US" dirty="0">
                <a:hlinkClick r:id="rId3"/>
              </a:rPr>
              <a:t> </a:t>
            </a:r>
            <a:r>
              <a:rPr lang="en-US" dirty="0"/>
              <a:t>from </a:t>
            </a:r>
            <a:r>
              <a:rPr lang="en-US" dirty="0" err="1"/>
              <a:t>Github</a:t>
            </a:r>
            <a:r>
              <a:rPr lang="en-US" dirty="0"/>
              <a:t> user adamw523 – Neighbourhood names updated to comply with TOD’s file</a:t>
            </a:r>
          </a:p>
          <a:p>
            <a:pPr lvl="1"/>
            <a:r>
              <a:rPr lang="en-US" dirty="0">
                <a:hlinkClick r:id="rId4"/>
              </a:rPr>
              <a:t>Shelter locations</a:t>
            </a:r>
            <a:r>
              <a:rPr lang="en-US" dirty="0"/>
              <a:t> from TOD, converted to csv with </a:t>
            </a:r>
            <a:r>
              <a:rPr lang="en-US" dirty="0">
                <a:hlinkClick r:id="rId5"/>
              </a:rPr>
              <a:t>online tool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Accessibility:</a:t>
            </a:r>
          </a:p>
          <a:p>
            <a:pPr lvl="1"/>
            <a:r>
              <a:rPr lang="en-US" dirty="0"/>
              <a:t>Foursquare – Used to query train, bus and streetcar stations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1D8A0A-D2E1-4F07-AC45-976A6524CF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406" y="1755899"/>
            <a:ext cx="3517567" cy="522187"/>
          </a:xfrm>
        </p:spPr>
        <p:txBody>
          <a:bodyPr>
            <a:normAutofit/>
          </a:bodyPr>
          <a:lstStyle/>
          <a:p>
            <a:r>
              <a:rPr lang="en-US" sz="2400" b="1" dirty="0"/>
              <a:t>Which are the sources?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DA9611D-FA8E-4BF9-ABF7-108BCA7FC141}"/>
              </a:ext>
            </a:extLst>
          </p:cNvPr>
          <p:cNvGrpSpPr/>
          <p:nvPr/>
        </p:nvGrpSpPr>
        <p:grpSpPr>
          <a:xfrm>
            <a:off x="157902" y="2416396"/>
            <a:ext cx="5938098" cy="3691160"/>
            <a:chOff x="203951" y="1718926"/>
            <a:chExt cx="5938098" cy="3691160"/>
          </a:xfrm>
        </p:grpSpPr>
        <p:pic>
          <p:nvPicPr>
            <p:cNvPr id="1028" name="Picture 4" descr="See the source image">
              <a:extLst>
                <a:ext uri="{FF2B5EF4-FFF2-40B4-BE49-F238E27FC236}">
                  <a16:creationId xmlns:a16="http://schemas.microsoft.com/office/drawing/2014/main" id="{5A1F387E-370D-4DC4-80A6-2FD2AB882C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6" t="18574" r="16" b="38119"/>
            <a:stretch/>
          </p:blipFill>
          <p:spPr bwMode="auto">
            <a:xfrm>
              <a:off x="301365" y="1718926"/>
              <a:ext cx="4029104" cy="128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EA877445-214C-4DE8-8CB5-07F4F0900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609" y="2755027"/>
              <a:ext cx="398776" cy="214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2">
              <a:extLst>
                <a:ext uri="{FF2B5EF4-FFF2-40B4-BE49-F238E27FC236}">
                  <a16:creationId xmlns:a16="http://schemas.microsoft.com/office/drawing/2014/main" id="{F82F4EE9-A532-40CB-9F59-86E48D404A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5244" y="2757065"/>
              <a:ext cx="398776" cy="214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>
              <a:extLst>
                <a:ext uri="{FF2B5EF4-FFF2-40B4-BE49-F238E27FC236}">
                  <a16:creationId xmlns:a16="http://schemas.microsoft.com/office/drawing/2014/main" id="{103331AD-6757-48A5-AD61-8E5EA75655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5625" y="2707060"/>
              <a:ext cx="398776" cy="214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2">
              <a:extLst>
                <a:ext uri="{FF2B5EF4-FFF2-40B4-BE49-F238E27FC236}">
                  <a16:creationId xmlns:a16="http://schemas.microsoft.com/office/drawing/2014/main" id="{589D745A-5BC7-43EA-A98D-51812E2878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5625" y="2647752"/>
              <a:ext cx="398776" cy="214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EFB8C0A3-436D-4843-A61A-541A10556D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393" y="2755027"/>
              <a:ext cx="398776" cy="214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>
              <a:extLst>
                <a:ext uri="{FF2B5EF4-FFF2-40B4-BE49-F238E27FC236}">
                  <a16:creationId xmlns:a16="http://schemas.microsoft.com/office/drawing/2014/main" id="{943D88DD-B5AC-4642-9352-44A79CFCF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774" y="2705022"/>
              <a:ext cx="398776" cy="214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>
              <a:extLst>
                <a:ext uri="{FF2B5EF4-FFF2-40B4-BE49-F238E27FC236}">
                  <a16:creationId xmlns:a16="http://schemas.microsoft.com/office/drawing/2014/main" id="{0462BCE5-FE6D-4E91-BDC4-70179C418D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774" y="2645714"/>
              <a:ext cx="398776" cy="214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3E1BA961-7784-4180-9111-CC9D66BD81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012" y="2588444"/>
              <a:ext cx="398776" cy="214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3F6CB41A-EC3B-4914-BCEB-CEB1EA5307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393" y="2538439"/>
              <a:ext cx="398776" cy="214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2">
              <a:extLst>
                <a:ext uri="{FF2B5EF4-FFF2-40B4-BE49-F238E27FC236}">
                  <a16:creationId xmlns:a16="http://schemas.microsoft.com/office/drawing/2014/main" id="{2945F7DC-C6DB-4FB4-9A2D-EFE19181A9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393" y="2479131"/>
              <a:ext cx="398776" cy="214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EEA4BCE1-B4AA-44F0-AEB7-BFBF69A69E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0631" y="2423899"/>
              <a:ext cx="398776" cy="214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F6621CC7-75CB-4989-A344-10CAE294E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012" y="2373894"/>
              <a:ext cx="398776" cy="214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2">
              <a:extLst>
                <a:ext uri="{FF2B5EF4-FFF2-40B4-BE49-F238E27FC236}">
                  <a16:creationId xmlns:a16="http://schemas.microsoft.com/office/drawing/2014/main" id="{AB341469-3C8B-470A-8694-1263EC205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012" y="2314586"/>
              <a:ext cx="398776" cy="214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2">
              <a:extLst>
                <a:ext uri="{FF2B5EF4-FFF2-40B4-BE49-F238E27FC236}">
                  <a16:creationId xmlns:a16="http://schemas.microsoft.com/office/drawing/2014/main" id="{A8AF5804-F31B-4C11-9406-7D4F48FC34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482" y="2595134"/>
              <a:ext cx="398776" cy="214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See the source image">
              <a:extLst>
                <a:ext uri="{FF2B5EF4-FFF2-40B4-BE49-F238E27FC236}">
                  <a16:creationId xmlns:a16="http://schemas.microsoft.com/office/drawing/2014/main" id="{8785EBDD-87A0-4CF6-82D4-706EDBCC75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953" y="3678969"/>
              <a:ext cx="1203975" cy="1123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 Placeholder 3">
              <a:extLst>
                <a:ext uri="{FF2B5EF4-FFF2-40B4-BE49-F238E27FC236}">
                  <a16:creationId xmlns:a16="http://schemas.microsoft.com/office/drawing/2014/main" id="{528AC952-6D4F-4C24-8A32-2D797668BA05}"/>
                </a:ext>
              </a:extLst>
            </p:cNvPr>
            <p:cNvSpPr txBox="1">
              <a:spLocks/>
            </p:cNvSpPr>
            <p:nvPr/>
          </p:nvSpPr>
          <p:spPr>
            <a:xfrm>
              <a:off x="1065086" y="3027361"/>
              <a:ext cx="3517567" cy="52218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None/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None/>
                <a:defRPr sz="1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None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None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None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None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None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None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rgbClr val="FF0000"/>
                  </a:solidFill>
                </a:rPr>
                <a:t>1. </a:t>
              </a:r>
              <a:r>
                <a:rPr lang="en-US" sz="2000" dirty="0"/>
                <a:t>Socio-economic</a:t>
              </a:r>
            </a:p>
          </p:txBody>
        </p:sp>
        <p:sp>
          <p:nvSpPr>
            <p:cNvPr id="30" name="Text Placeholder 3">
              <a:extLst>
                <a:ext uri="{FF2B5EF4-FFF2-40B4-BE49-F238E27FC236}">
                  <a16:creationId xmlns:a16="http://schemas.microsoft.com/office/drawing/2014/main" id="{DFF4F4B4-C32C-4C4C-91D3-E6CE64233FBE}"/>
                </a:ext>
              </a:extLst>
            </p:cNvPr>
            <p:cNvSpPr txBox="1">
              <a:spLocks/>
            </p:cNvSpPr>
            <p:nvPr/>
          </p:nvSpPr>
          <p:spPr>
            <a:xfrm>
              <a:off x="203951" y="4887899"/>
              <a:ext cx="3517567" cy="52218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None/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None/>
                <a:defRPr sz="1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None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None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None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None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None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None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rgbClr val="00B050"/>
                  </a:solidFill>
                </a:rPr>
                <a:t>2.</a:t>
              </a:r>
              <a:r>
                <a:rPr lang="en-US" sz="2000" dirty="0">
                  <a:solidFill>
                    <a:srgbClr val="FF0000"/>
                  </a:solidFill>
                </a:rPr>
                <a:t> </a:t>
              </a:r>
              <a:r>
                <a:rPr lang="en-US" sz="2000" dirty="0"/>
                <a:t>Geographic</a:t>
              </a:r>
            </a:p>
          </p:txBody>
        </p:sp>
        <p:sp>
          <p:nvSpPr>
            <p:cNvPr id="32" name="Text Placeholder 3">
              <a:extLst>
                <a:ext uri="{FF2B5EF4-FFF2-40B4-BE49-F238E27FC236}">
                  <a16:creationId xmlns:a16="http://schemas.microsoft.com/office/drawing/2014/main" id="{145CCA81-9C18-4D4A-BA87-8234A9E96A33}"/>
                </a:ext>
              </a:extLst>
            </p:cNvPr>
            <p:cNvSpPr txBox="1">
              <a:spLocks/>
            </p:cNvSpPr>
            <p:nvPr/>
          </p:nvSpPr>
          <p:spPr>
            <a:xfrm>
              <a:off x="2624482" y="4868882"/>
              <a:ext cx="3517567" cy="52218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None/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None/>
                <a:defRPr sz="1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None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None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None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None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None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None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rgbClr val="FFFF00"/>
                  </a:solidFill>
                </a:rPr>
                <a:t>3.</a:t>
              </a:r>
              <a:r>
                <a:rPr lang="en-US" sz="2000" dirty="0">
                  <a:solidFill>
                    <a:srgbClr val="FF0000"/>
                  </a:solidFill>
                </a:rPr>
                <a:t> </a:t>
              </a:r>
              <a:r>
                <a:rPr lang="en-US" sz="2000" dirty="0"/>
                <a:t>Accessibility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DF0D9DF-81E7-4E31-B0C1-D83641BFD173}"/>
                </a:ext>
              </a:extLst>
            </p:cNvPr>
            <p:cNvGrpSpPr/>
            <p:nvPr/>
          </p:nvGrpSpPr>
          <p:grpSpPr>
            <a:xfrm>
              <a:off x="2984468" y="3702875"/>
              <a:ext cx="1203975" cy="1123083"/>
              <a:chOff x="4679541" y="5175566"/>
              <a:chExt cx="1558883" cy="1560281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3693A31-A69B-47E7-A2F6-FFDC417652C9}"/>
                  </a:ext>
                </a:extLst>
              </p:cNvPr>
              <p:cNvSpPr/>
              <p:nvPr/>
            </p:nvSpPr>
            <p:spPr>
              <a:xfrm>
                <a:off x="4679541" y="5175566"/>
                <a:ext cx="1558883" cy="156028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DB7AFC92-0447-4DFE-8423-9994F09F29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4857735" y="5559869"/>
                <a:ext cx="1202496" cy="8196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88183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AF32-D170-4CFF-9064-2147FDBB9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591074"/>
            <a:ext cx="3795369" cy="2093975"/>
          </a:xfrm>
        </p:spPr>
        <p:txBody>
          <a:bodyPr/>
          <a:lstStyle/>
          <a:p>
            <a:r>
              <a:rPr lang="en-US" dirty="0"/>
              <a:t>Where are </a:t>
            </a:r>
            <a:r>
              <a:rPr lang="en-US" dirty="0" err="1"/>
              <a:t>neighbourhoods</a:t>
            </a:r>
            <a:r>
              <a:rPr lang="en-US" dirty="0"/>
              <a:t> and shelters located?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492CB-FAAE-45ED-9652-05940EC6C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We see a trend of shelters highly agglomerating on Toronto’s main downtown zone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7BE88C-63EB-4662-A2EE-73C381BE61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67" t="30809" r="41165" b="28802"/>
          <a:stretch/>
        </p:blipFill>
        <p:spPr>
          <a:xfrm>
            <a:off x="6933460" y="0"/>
            <a:ext cx="5258540" cy="3558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780BB-84BE-455F-8868-01A1983DC2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09" t="21894" r="35558" b="33421"/>
          <a:stretch/>
        </p:blipFill>
        <p:spPr>
          <a:xfrm>
            <a:off x="4651898" y="3558927"/>
            <a:ext cx="5543177" cy="32990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21BB5A7-912F-44DC-B3C2-007C06234E5C}"/>
              </a:ext>
            </a:extLst>
          </p:cNvPr>
          <p:cNvSpPr/>
          <p:nvPr/>
        </p:nvSpPr>
        <p:spPr>
          <a:xfrm>
            <a:off x="10195074" y="3558926"/>
            <a:ext cx="1996925" cy="32990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glow rad="63500">
              <a:srgbClr val="90F21A">
                <a:alpha val="40000"/>
              </a:srgbClr>
            </a:glow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5F0A2E-9E99-48EB-82F2-004B5B382B53}"/>
              </a:ext>
            </a:extLst>
          </p:cNvPr>
          <p:cNvSpPr/>
          <p:nvPr/>
        </p:nvSpPr>
        <p:spPr>
          <a:xfrm>
            <a:off x="10221774" y="4885298"/>
            <a:ext cx="197746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Downtown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AB6AC4-A058-4872-896B-C1512E5666C6}"/>
              </a:ext>
            </a:extLst>
          </p:cNvPr>
          <p:cNvSpPr/>
          <p:nvPr/>
        </p:nvSpPr>
        <p:spPr>
          <a:xfrm>
            <a:off x="4651898" y="0"/>
            <a:ext cx="2281562" cy="355892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glow rad="63500">
              <a:srgbClr val="90F21A">
                <a:alpha val="40000"/>
              </a:srgbClr>
            </a:glow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ABBF9A-86F5-4495-A31D-E53071B8D9F1}"/>
              </a:ext>
            </a:extLst>
          </p:cNvPr>
          <p:cNvSpPr/>
          <p:nvPr/>
        </p:nvSpPr>
        <p:spPr>
          <a:xfrm>
            <a:off x="4784994" y="1314895"/>
            <a:ext cx="193540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30549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BD641-B096-4A5B-A732-A8ACAB80D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socio-demographic statistics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91949-5D76-44E8-8470-425FE49C2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People under 10,000: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D2D03D-1D92-4F15-89C6-4A8B6F44E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83" t="27555" r="15438" b="6667"/>
          <a:stretch/>
        </p:blipFill>
        <p:spPr>
          <a:xfrm>
            <a:off x="4653280" y="1141886"/>
            <a:ext cx="7538720" cy="457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37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BD641-B096-4A5B-A732-A8ACAB80D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socio-demographic statistics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91949-5D76-44E8-8470-425FE49C2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People over 80,000: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9EB185-9A28-4BD0-A5FC-7F5BBEFFA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01" t="27259" r="16333" b="4889"/>
          <a:stretch/>
        </p:blipFill>
        <p:spPr>
          <a:xfrm>
            <a:off x="4653281" y="1036978"/>
            <a:ext cx="7538719" cy="494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71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BD641-B096-4A5B-A732-A8ACAB80D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socio-demographic statistics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91949-5D76-44E8-8470-425FE49C2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Prevalence of low income based on LICO-AT: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918BB-D303-4C92-9588-74791D969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84" t="27260" r="15333" b="5334"/>
          <a:stretch/>
        </p:blipFill>
        <p:spPr>
          <a:xfrm>
            <a:off x="4646826" y="1026159"/>
            <a:ext cx="7545174" cy="496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26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1EC02-FA51-4906-8BB4-ADD8DB3E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16" y="378010"/>
            <a:ext cx="3857513" cy="2093975"/>
          </a:xfrm>
        </p:spPr>
        <p:txBody>
          <a:bodyPr/>
          <a:lstStyle/>
          <a:p>
            <a:r>
              <a:rPr lang="en-US" dirty="0"/>
              <a:t>How are </a:t>
            </a:r>
            <a:r>
              <a:rPr lang="en-US" dirty="0" err="1"/>
              <a:t>neighbourhoods</a:t>
            </a:r>
            <a:r>
              <a:rPr lang="en-US" dirty="0"/>
              <a:t> clustered?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5456C8-DA74-4F2D-ADE9-8B7FA39AB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560320"/>
            <a:ext cx="3715175" cy="39196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8FCC2"/>
                </a:solidFill>
              </a:rPr>
              <a:t>Cluster 0</a:t>
            </a:r>
          </a:p>
          <a:p>
            <a:r>
              <a:rPr lang="en-US" dirty="0">
                <a:solidFill>
                  <a:srgbClr val="F3A46A"/>
                </a:solidFill>
              </a:rPr>
              <a:t>Cluster 1</a:t>
            </a:r>
          </a:p>
          <a:p>
            <a:r>
              <a:rPr lang="en-US" dirty="0">
                <a:solidFill>
                  <a:srgbClr val="C8435D"/>
                </a:solidFill>
              </a:rPr>
              <a:t>Cluster 2</a:t>
            </a:r>
          </a:p>
          <a:p>
            <a:r>
              <a:rPr lang="en-US" dirty="0">
                <a:solidFill>
                  <a:srgbClr val="389B2C"/>
                </a:solidFill>
              </a:rPr>
              <a:t>Homeless shelters</a:t>
            </a:r>
          </a:p>
          <a:p>
            <a:r>
              <a:rPr lang="en-US" dirty="0">
                <a:solidFill>
                  <a:schemeClr val="bg1"/>
                </a:solidFill>
              </a:rPr>
              <a:t>NOTE: Features included in k-means algorithm do NOT include latitude and longitude info, yet </a:t>
            </a:r>
            <a:r>
              <a:rPr lang="en-US" dirty="0" err="1">
                <a:solidFill>
                  <a:schemeClr val="bg1"/>
                </a:solidFill>
              </a:rPr>
              <a:t>neighbourhood</a:t>
            </a:r>
            <a:r>
              <a:rPr lang="en-US" dirty="0">
                <a:solidFill>
                  <a:schemeClr val="bg1"/>
                </a:solidFill>
              </a:rPr>
              <a:t> clusters are agglomerated close to each other geographically.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3F730-ED13-42E2-92A5-D00CA5950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33" t="31703" r="20667" b="13037"/>
          <a:stretch/>
        </p:blipFill>
        <p:spPr>
          <a:xfrm>
            <a:off x="4672480" y="690880"/>
            <a:ext cx="7519520" cy="543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0507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0492C7-3D05-4252-9070-907F9CD94CF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F9EB45E-E4D2-4DCE-B9A6-76D2511C3B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888FA6-D30E-4A7B-B44D-38F479CF5C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{F8FD1276-26A3-4B3E-A648-B39E98AEE24A}tf22712842_wac</Template>
  <TotalTime>0</TotalTime>
  <Words>628</Words>
  <Application>Microsoft Office PowerPoint</Application>
  <PresentationFormat>Widescreen</PresentationFormat>
  <Paragraphs>82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Bookman Old Style</vt:lpstr>
      <vt:lpstr>Calibri</vt:lpstr>
      <vt:lpstr>Franklin Gothic Book</vt:lpstr>
      <vt:lpstr>1_RetrospectVTI</vt:lpstr>
      <vt:lpstr>Potential Venues for Homeless Shelters in the City of Toronto</vt:lpstr>
      <vt:lpstr>An overlooked problem..</vt:lpstr>
      <vt:lpstr>Opening new shelters is of value to this marginalized group</vt:lpstr>
      <vt:lpstr>Data</vt:lpstr>
      <vt:lpstr>Where are neighbourhoods and shelters located?</vt:lpstr>
      <vt:lpstr>Exploring socio-demographic statistics</vt:lpstr>
      <vt:lpstr>Exploring socio-demographic statistics</vt:lpstr>
      <vt:lpstr>Exploring socio-demographic statistics</vt:lpstr>
      <vt:lpstr>How are neighbourhoods clustered?</vt:lpstr>
      <vt:lpstr>What is the difference between the clusters?</vt:lpstr>
      <vt:lpstr>What is the difference between the clusters?</vt:lpstr>
      <vt:lpstr>How do clusters and public transit stations agglomerate?</vt:lpstr>
      <vt:lpstr>Where should a new venue be located?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2020-07-20T00:09:40Z</dcterms:created>
  <dcterms:modified xsi:type="dcterms:W3CDTF">2020-07-27T03:46:07Z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